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1" r:id="rId2"/>
    <p:sldId id="295" r:id="rId3"/>
    <p:sldId id="296" r:id="rId4"/>
    <p:sldId id="298" r:id="rId5"/>
    <p:sldId id="307" r:id="rId6"/>
    <p:sldId id="285" r:id="rId7"/>
    <p:sldId id="300" r:id="rId8"/>
    <p:sldId id="301" r:id="rId9"/>
    <p:sldId id="277" r:id="rId10"/>
    <p:sldId id="280" r:id="rId11"/>
    <p:sldId id="279" r:id="rId12"/>
    <p:sldId id="293" r:id="rId13"/>
    <p:sldId id="278" r:id="rId14"/>
    <p:sldId id="287" r:id="rId15"/>
    <p:sldId id="297" r:id="rId16"/>
    <p:sldId id="290" r:id="rId17"/>
    <p:sldId id="283" r:id="rId18"/>
    <p:sldId id="288" r:id="rId19"/>
    <p:sldId id="284" r:id="rId20"/>
    <p:sldId id="304" r:id="rId21"/>
    <p:sldId id="282" r:id="rId22"/>
    <p:sldId id="302" r:id="rId23"/>
    <p:sldId id="303" r:id="rId24"/>
    <p:sldId id="286" r:id="rId25"/>
    <p:sldId id="294" r:id="rId26"/>
    <p:sldId id="305" r:id="rId27"/>
    <p:sldId id="308" r:id="rId28"/>
    <p:sldId id="309" r:id="rId29"/>
    <p:sldId id="306" r:id="rId30"/>
    <p:sldId id="299" r:id="rId31"/>
  </p:sldIdLst>
  <p:sldSz cx="9144000" cy="5143500" type="screen16x9"/>
  <p:notesSz cx="6805613" cy="99393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DC334E-F137-44ED-8A7A-DA52760D39B4}" v="146" dt="2018-11-15T17:03:44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43" autoAdjust="0"/>
    <p:restoredTop sz="95359" autoAdjust="0"/>
  </p:normalViewPr>
  <p:slideViewPr>
    <p:cSldViewPr>
      <p:cViewPr varScale="1">
        <p:scale>
          <a:sx n="120" d="100"/>
          <a:sy n="120" d="100"/>
        </p:scale>
        <p:origin x="732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3094E-49CB-46FA-B582-967D75987BDF}" type="datetimeFigureOut">
              <a:rPr lang="pt-PT" smtClean="0"/>
              <a:pPr/>
              <a:t>20-11-2018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3F583-D14A-41FA-A3FB-D793ACDA872A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3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7" name="Rectangle 6"/>
          <p:cNvSpPr/>
          <p:nvPr userDrawn="1"/>
        </p:nvSpPr>
        <p:spPr>
          <a:xfrm>
            <a:off x="-22423" y="156362"/>
            <a:ext cx="1835696" cy="90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48" y="-308570"/>
            <a:ext cx="2404864" cy="18717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B0D36685-4A4C-48F3-8ACC-D6BBF7FA8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8253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8E13C-D732-4E2D-B334-7E68553B5018}" type="datetimeFigureOut">
              <a:rPr lang="pt-PT" smtClean="0"/>
              <a:pPr/>
              <a:t>20-11-2018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444" y="2067694"/>
            <a:ext cx="6923112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110444" y="2924944"/>
            <a:ext cx="6923112" cy="85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title style</a:t>
            </a:r>
            <a:endParaRPr lang="pt-P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9C1CEF7-5C98-4A12-A1CB-76CD86CF6E54}"/>
              </a:ext>
            </a:extLst>
          </p:cNvPr>
          <p:cNvGrpSpPr/>
          <p:nvPr userDrawn="1"/>
        </p:nvGrpSpPr>
        <p:grpSpPr>
          <a:xfrm>
            <a:off x="3247016" y="3749924"/>
            <a:ext cx="2649969" cy="1315623"/>
            <a:chOff x="3275856" y="3782793"/>
            <a:chExt cx="2649969" cy="131562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882204D-AC8F-4841-BAFA-F1A0BF5D0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4210853"/>
              <a:ext cx="933514" cy="8875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F071578-D9D2-40AA-82A2-46DD2F2FB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920" y="3948405"/>
              <a:ext cx="1154999" cy="115001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7BDE884-E5DA-4F01-B3F7-AF40CC477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347" y="3782793"/>
              <a:ext cx="1382478" cy="1315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80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05979"/>
            <a:ext cx="6923112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95413F-F15C-453E-81C9-308A857C6E41}"/>
              </a:ext>
            </a:extLst>
          </p:cNvPr>
          <p:cNvGrpSpPr/>
          <p:nvPr userDrawn="1"/>
        </p:nvGrpSpPr>
        <p:grpSpPr>
          <a:xfrm>
            <a:off x="7452320" y="4299942"/>
            <a:ext cx="1613256" cy="765605"/>
            <a:chOff x="18838" y="4327715"/>
            <a:chExt cx="1613256" cy="7656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B5EFFD3-D280-4581-84F6-36E8A5DF0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8" y="4576817"/>
              <a:ext cx="543243" cy="5165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CF2D42A-BF5A-4540-9F62-172FF9BAC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015" y="4424090"/>
              <a:ext cx="672133" cy="6692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0A3C74C-C8EB-420C-8D21-BFA8153B7E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4327715"/>
              <a:ext cx="804510" cy="7656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6562"/>
            <a:ext cx="1913495" cy="149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688" y="205979"/>
            <a:ext cx="69231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A729B-724C-4FC3-BB2E-B7EE08689D1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Rectangle 6"/>
          <p:cNvSpPr/>
          <p:nvPr userDrawn="1"/>
        </p:nvSpPr>
        <p:spPr>
          <a:xfrm>
            <a:off x="0" y="4765458"/>
            <a:ext cx="9144000" cy="37804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60039-F708-4FA5-BEDF-93E747660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9231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pt-PT" dirty="0"/>
              <a:t>Linking</a:t>
            </a:r>
            <a:r>
              <a:rPr lang="pt-PT"/>
              <a:t>, Supporting and Developing:</a:t>
            </a:r>
            <a:r>
              <a:rPr lang="pt-PT" dirty="0"/>
              <a:t/>
            </a:r>
            <a:br>
              <a:rPr lang="pt-PT" dirty="0"/>
            </a:br>
            <a:r>
              <a:rPr lang="pt-PT" dirty="0"/>
              <a:t> L.S.D to T.L.C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114B14-9DAF-444A-8620-F33A8313D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The Beginning of a Trip for Learner and Teacher</a:t>
            </a:r>
          </a:p>
          <a:p>
            <a:r>
              <a:rPr lang="pt-PT" dirty="0"/>
              <a:t>APPI Arcozelo Seminar</a:t>
            </a:r>
          </a:p>
          <a:p>
            <a:r>
              <a:rPr lang="pt-PT" dirty="0"/>
              <a:t>November 2018</a:t>
            </a:r>
          </a:p>
        </p:txBody>
      </p:sp>
    </p:spTree>
    <p:extLst>
      <p:ext uri="{BB962C8B-B14F-4D97-AF65-F5344CB8AC3E}">
        <p14:creationId xmlns:p14="http://schemas.microsoft.com/office/powerpoint/2010/main" val="178510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37682-96EB-41DF-9915-12BCB360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697842"/>
            <a:ext cx="692311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Linking, </a:t>
            </a:r>
            <a:br>
              <a:rPr lang="en-US" dirty="0"/>
            </a:br>
            <a:r>
              <a:rPr lang="en-US" dirty="0"/>
              <a:t>Supporting,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CF6789F-E7BC-4FBF-B2D2-EBF0C6848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80" y="205979"/>
            <a:ext cx="2952328" cy="44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1E6B5-DFCE-46AB-8E97-5BC2E025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491DFDC-7B1C-412E-8280-1CD98A690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37" y="1200150"/>
            <a:ext cx="791212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6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B6190-6760-4193-9004-69C4ADCD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5EBEFA9-187D-4D4C-BAAA-437BB95AE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8326" y="1200150"/>
            <a:ext cx="3607347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8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3914A-802A-4EB9-9D00-4CD0E872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5180F8A-7FD1-42A2-A986-C783E5CF9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51470"/>
            <a:ext cx="3816424" cy="5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3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5FE19-F753-4366-B2E3-D2C30007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4273647-180F-455E-ACC6-254F55589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0977" y="1047316"/>
            <a:ext cx="5462046" cy="35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8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93D70-B977-4AE6-85D5-D5ECC4FD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1B23C-D180-47F5-8276-B9F9DC42B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PT" dirty="0"/>
              <a:t>BE HUMBLE: IN THE BEGINNER’S MIND THERE ARE MANY POSSIBILITIES, IN THE EXPERTS MIND THERE ARE FEW.</a:t>
            </a:r>
          </a:p>
          <a:p>
            <a:pPr lvl="1"/>
            <a:r>
              <a:rPr lang="pt-PT" dirty="0"/>
              <a:t>Shunryu Suzuki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90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9E3DBA-AB84-49F6-9D2E-DBCFD2C0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</a:t>
            </a:r>
            <a:r>
              <a:rPr lang="en-US"/>
              <a:t>and Developing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13E43D7-95FA-47FB-B4F5-BA4B7589C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012" y="1200150"/>
            <a:ext cx="6037976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CB00BAD-085B-47D5-988C-BC5F995BC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05979"/>
            <a:ext cx="6764268" cy="42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758FA-9A50-45F2-A68E-E5DD4263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0DB98-C350-491A-9940-33FDF458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Physical customer experience is Price, Product, Location, Opening Times, etc..</a:t>
            </a: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50% of a customer experience is about Emotion.</a:t>
            </a: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“People buy Emotionally and then justify with logic.” Buck Rodgers (IBM)</a:t>
            </a: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The “buy” is not a financial transaction – It is an Emotional transaction - it is a student buying you as their Teacher.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7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53BCE-C3CA-4E5E-A636-3F297B23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FCFD91B-CD72-43F2-AE03-9CB6F28A9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560" y="1203598"/>
            <a:ext cx="5820879" cy="35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CF52B-5210-43D4-A146-968B3D5B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13FF173-1E95-4578-BF1D-4A3C95D57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51470"/>
            <a:ext cx="637916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2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7F9B6-7792-4ADF-8581-AC6CD3C2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B5F4D2-61EF-4EBC-923F-D473DA409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Recognize that customers decide emotionally and justify rationally.</a:t>
            </a:r>
          </a:p>
          <a:p>
            <a:r>
              <a:rPr lang="en-US" dirty="0"/>
              <a:t>Embrace the all-encompassing nature of customers irrationality.</a:t>
            </a:r>
          </a:p>
          <a:p>
            <a:r>
              <a:rPr lang="en-US" dirty="0"/>
              <a:t>Understand </a:t>
            </a:r>
            <a:r>
              <a:rPr lang="en-US"/>
              <a:t>that customers’ </a:t>
            </a:r>
            <a:r>
              <a:rPr lang="en-US" dirty="0"/>
              <a:t>minds can be in conflict with themselves.</a:t>
            </a:r>
          </a:p>
          <a:p>
            <a:r>
              <a:rPr lang="en-US" dirty="0"/>
              <a:t>Commit yourself to understanding and predicting customer habits and behaviors.</a:t>
            </a:r>
          </a:p>
          <a:p>
            <a:r>
              <a:rPr lang="en-US" dirty="0"/>
              <a:t>Uncover the hidden causes and unintended consequences of customers wanting things to be easy.</a:t>
            </a:r>
          </a:p>
          <a:p>
            <a:r>
              <a:rPr lang="en-US" dirty="0"/>
              <a:t>Accept that apparently irrelevant aspects of your customer experience are sometimes the most important aspects.</a:t>
            </a:r>
          </a:p>
          <a:p>
            <a:r>
              <a:rPr lang="en-US" dirty="0"/>
              <a:t>Realize that the only way to build customer loyalty is through customers’ memories.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44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95A83A-3B0F-4291-9A6F-43702D93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04F52-3BD9-4972-AA77-7E66348D8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want our students to have a </a:t>
            </a:r>
            <a:r>
              <a:rPr lang="en-US" b="1" u="sng" dirty="0"/>
              <a:t>unique, fun and memorable English language experience</a:t>
            </a:r>
            <a:r>
              <a:rPr lang="en-US" dirty="0"/>
              <a:t>. We will achieve this by creating a warm, friendly, and welcoming environment where students feel </a:t>
            </a:r>
            <a:r>
              <a:rPr lang="en-US" b="1" u="sng" dirty="0"/>
              <a:t>relaxed and safe to explore </a:t>
            </a:r>
            <a:r>
              <a:rPr lang="en-US" dirty="0"/>
              <a:t>the English language. All students will be </a:t>
            </a:r>
            <a:r>
              <a:rPr lang="en-US" b="1" u="sng" dirty="0"/>
              <a:t>respected and valued</a:t>
            </a:r>
            <a:r>
              <a:rPr lang="en-US" dirty="0"/>
              <a:t>. They will be encouraged and given the opportunity to participate and socialize in a wide range of English language activities, coached to acquire English, and with each visit develop their </a:t>
            </a:r>
            <a:r>
              <a:rPr lang="en-US" b="1" u="sng" dirty="0"/>
              <a:t>comfort and confidence </a:t>
            </a:r>
            <a:r>
              <a:rPr lang="en-US" dirty="0"/>
              <a:t>to use this </a:t>
            </a:r>
            <a:r>
              <a:rPr lang="en-US" b="1" u="sng" dirty="0"/>
              <a:t>amazing</a:t>
            </a:r>
            <a:r>
              <a:rPr lang="en-US" dirty="0"/>
              <a:t> language. In everything we do we will aim to exceed students expectations, and will be proactive in anticipating our students needs and concerns. The result will be students leave feeling </a:t>
            </a:r>
            <a:r>
              <a:rPr lang="en-US" b="1" u="sng" dirty="0"/>
              <a:t>achievement</a:t>
            </a:r>
            <a:r>
              <a:rPr lang="en-US" dirty="0"/>
              <a:t>, </a:t>
            </a:r>
            <a:r>
              <a:rPr lang="en-US" b="1" u="sng" dirty="0"/>
              <a:t>appreciated</a:t>
            </a:r>
            <a:r>
              <a:rPr lang="en-US" dirty="0"/>
              <a:t>, </a:t>
            </a:r>
            <a:r>
              <a:rPr lang="en-US" b="1" u="sng" dirty="0"/>
              <a:t>refreshed</a:t>
            </a:r>
            <a:r>
              <a:rPr lang="en-US" dirty="0"/>
              <a:t>, and </a:t>
            </a:r>
            <a:r>
              <a:rPr lang="en-US" b="1" u="sng" dirty="0"/>
              <a:t>expectant</a:t>
            </a:r>
            <a:r>
              <a:rPr lang="en-US" dirty="0"/>
              <a:t> for their next visit. They will become advocates for the company.</a:t>
            </a:r>
          </a:p>
        </p:txBody>
      </p:sp>
    </p:spTree>
    <p:extLst>
      <p:ext uri="{BB962C8B-B14F-4D97-AF65-F5344CB8AC3E}">
        <p14:creationId xmlns:p14="http://schemas.microsoft.com/office/powerpoint/2010/main" val="272852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AB73A-B2BE-41F6-A6AA-6F3B8B11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943520D-C0EA-4A88-B774-CA731A2C6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987574"/>
            <a:ext cx="221463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2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8D7B-9BEE-40AE-9C5E-D20C081F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1BFE8B-0046-4860-8B3B-D36296C82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idea of FUN is F.U.N</a:t>
            </a:r>
          </a:p>
          <a:p>
            <a:endParaRPr lang="en-US" dirty="0"/>
          </a:p>
          <a:p>
            <a:pPr lvl="3"/>
            <a:r>
              <a:rPr lang="en-US" sz="4000" dirty="0"/>
              <a:t>FULFILLMENT</a:t>
            </a:r>
          </a:p>
          <a:p>
            <a:pPr lvl="3"/>
            <a:r>
              <a:rPr lang="en-US" sz="4000" dirty="0"/>
              <a:t>UNIQUE</a:t>
            </a:r>
          </a:p>
          <a:p>
            <a:pPr lvl="3"/>
            <a:r>
              <a:rPr lang="en-US" sz="40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591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53BCE-C3CA-4E5E-A636-3F297B23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1D9C41-E325-4A85-B225-33CEA414E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283" y="1200150"/>
            <a:ext cx="452543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4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DDC3D-8EE7-45E0-B5AE-E8E77CCB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6F17CD-0116-4E67-9BAA-455608085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The only way to "find out if it will work out" is to do it. </a:t>
            </a:r>
          </a:p>
          <a:p>
            <a:r>
              <a:rPr lang="pt-PT" b="1" dirty="0"/>
              <a:t>To be innovative, you can't look to what others have done. The whole idea of blazing a path is that there was no path there before. </a:t>
            </a:r>
          </a:p>
          <a:p>
            <a:r>
              <a:rPr lang="pt-PT" b="1" dirty="0"/>
              <a:t>The goal is not simply to "work hard, play hard." The goal is to make your work and your play indistinguishable. </a:t>
            </a:r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1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D5063DD-E990-4A1C-AE14-80130FB41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23478"/>
            <a:ext cx="7560840" cy="47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88A23-1184-4FF9-9348-42FDA3E8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3534E0-2F71-4624-82A2-A63F55CA4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30 hours of Training each year – all Staff</a:t>
            </a:r>
          </a:p>
          <a:p>
            <a:r>
              <a:rPr lang="en-US" dirty="0"/>
              <a:t>Teacher Development aligned with Cambridge Assessment Teacher Framework</a:t>
            </a:r>
          </a:p>
          <a:p>
            <a:r>
              <a:rPr lang="en-US" dirty="0"/>
              <a:t>Professional Development Opportunities – Nationally and Internationally</a:t>
            </a:r>
          </a:p>
          <a:p>
            <a:r>
              <a:rPr lang="en-US" dirty="0"/>
              <a:t>Constant Support – WhatsApp, Visits, Observations, Training</a:t>
            </a:r>
          </a:p>
          <a:p>
            <a:r>
              <a:rPr lang="en-US" dirty="0"/>
              <a:t>Community Outreach – Make A Difference</a:t>
            </a:r>
          </a:p>
          <a:p>
            <a:r>
              <a:rPr lang="en-US" dirty="0"/>
              <a:t>Deliver Happiness</a:t>
            </a:r>
          </a:p>
        </p:txBody>
      </p:sp>
    </p:spTree>
    <p:extLst>
      <p:ext uri="{BB962C8B-B14F-4D97-AF65-F5344CB8AC3E}">
        <p14:creationId xmlns:p14="http://schemas.microsoft.com/office/powerpoint/2010/main" val="1058707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E8200-B9DF-4EA7-BF22-93BD00D3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32B17D-BFBF-4FCB-ACB9-06622EA5D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 and Consistent Course Evolution</a:t>
            </a:r>
          </a:p>
          <a:p>
            <a:r>
              <a:rPr lang="en-US" dirty="0"/>
              <a:t>Meet Demands of Learners</a:t>
            </a:r>
          </a:p>
          <a:p>
            <a:r>
              <a:rPr lang="en-US" dirty="0"/>
              <a:t>Add Quality and Value to Learners</a:t>
            </a:r>
          </a:p>
          <a:p>
            <a:r>
              <a:rPr lang="en-US" dirty="0"/>
              <a:t>Add Variety and Dynamic to Teachers</a:t>
            </a:r>
          </a:p>
          <a:p>
            <a:r>
              <a:rPr lang="en-US" dirty="0"/>
              <a:t>Increase Quality and Satisfaction of Teachers</a:t>
            </a:r>
          </a:p>
          <a:p>
            <a:r>
              <a:rPr lang="en-US" dirty="0"/>
              <a:t>General English, Certification, Market Leader, Teaching Courses</a:t>
            </a:r>
          </a:p>
          <a:p>
            <a:r>
              <a:rPr lang="en-US" dirty="0"/>
              <a:t>Bring a Sense of Purpose, Belonging, </a:t>
            </a:r>
            <a:r>
              <a:rPr lang="en-US"/>
              <a:t>and Meaningfulness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01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23B7-47B2-4313-BA3E-038592E9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Developing and Supporting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AA9647-BF5E-4CBC-B9B8-CABA43C7A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59" y="915566"/>
            <a:ext cx="4104456" cy="3779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8B84F0-0E21-4B9F-BACE-3647AF5FE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15" y="915566"/>
            <a:ext cx="3861611" cy="37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C7BA25-15D5-4DDD-A51B-24E65CA8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C9DBEC-B92F-4CB4-88C9-7B4C9F9EE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dirty="0"/>
              <a:t>What is the most difficult English Tongue-twister?</a:t>
            </a:r>
          </a:p>
          <a:p>
            <a:r>
              <a:rPr lang="pt-PT" dirty="0"/>
              <a:t>All British Passports were written in which language until 1858?</a:t>
            </a:r>
          </a:p>
          <a:p>
            <a:r>
              <a:rPr lang="pt-PT" dirty="0"/>
              <a:t>What could you legally post by parcel in America until 1913?</a:t>
            </a:r>
          </a:p>
          <a:p>
            <a:r>
              <a:rPr lang="pt-PT" dirty="0"/>
              <a:t>Why didn’t history students at Oxford University in its’ first year study the Aztecs?</a:t>
            </a:r>
          </a:p>
          <a:p>
            <a:r>
              <a:rPr lang="pt-PT" dirty="0"/>
              <a:t>What are “Crakpot”, “Halfenaked”, “Swetinbedde”, and “Gyldenbollockes”?</a:t>
            </a:r>
          </a:p>
          <a:p>
            <a:r>
              <a:rPr lang="pt-PT" dirty="0"/>
              <a:t>What does the word Lewstery mean?</a:t>
            </a:r>
          </a:p>
          <a:p>
            <a:r>
              <a:rPr lang="pt-PT" dirty="0"/>
              <a:t>If you move the letters YES back ten places in the alphabet , what word do you get?</a:t>
            </a:r>
          </a:p>
          <a:p>
            <a:r>
              <a:rPr lang="pt-PT" dirty="0"/>
              <a:t>What is the most common job of the wife of a millionaire?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9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14360-CC22-4921-A174-A6F1EBBD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Developing and Supporting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FD400A8-1849-46D9-871E-052E1489B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268" y="987574"/>
            <a:ext cx="6621732" cy="35604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960414-0017-4716-A26D-303025E81801}"/>
              </a:ext>
            </a:extLst>
          </p:cNvPr>
          <p:cNvSpPr/>
          <p:nvPr/>
        </p:nvSpPr>
        <p:spPr>
          <a:xfrm>
            <a:off x="251520" y="2213795"/>
            <a:ext cx="75845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031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A2120-7C93-4136-A331-3207C302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54747F-B91B-4349-AD04-3390BDE88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PT" dirty="0"/>
              <a:t>What is the most difficult English Tongue-twister?</a:t>
            </a:r>
          </a:p>
          <a:p>
            <a:pPr lvl="1"/>
            <a:r>
              <a:rPr lang="pt-PT" dirty="0"/>
              <a:t>Pad kid poured curd pulled cod</a:t>
            </a:r>
          </a:p>
          <a:p>
            <a:r>
              <a:rPr lang="pt-PT" dirty="0"/>
              <a:t>All British Passports were written in which language until 1858?</a:t>
            </a:r>
          </a:p>
          <a:p>
            <a:pPr lvl="1"/>
            <a:r>
              <a:rPr lang="pt-PT" dirty="0"/>
              <a:t>French</a:t>
            </a:r>
          </a:p>
          <a:p>
            <a:r>
              <a:rPr lang="pt-PT" dirty="0"/>
              <a:t>What could you legally post by parcel in America until 1913?</a:t>
            </a:r>
          </a:p>
          <a:p>
            <a:pPr lvl="1"/>
            <a:r>
              <a:rPr lang="pt-PT" dirty="0"/>
              <a:t>Children</a:t>
            </a:r>
          </a:p>
          <a:p>
            <a:r>
              <a:rPr lang="pt-PT" dirty="0"/>
              <a:t>Why didn’t history students at Oxford University </a:t>
            </a:r>
            <a:r>
              <a:rPr lang="pt-PT"/>
              <a:t>in its’ </a:t>
            </a:r>
            <a:r>
              <a:rPr lang="pt-PT" dirty="0"/>
              <a:t>first year study the Aztecs?</a:t>
            </a:r>
          </a:p>
          <a:p>
            <a:pPr lvl="1"/>
            <a:r>
              <a:rPr lang="pt-PT" dirty="0"/>
              <a:t>Because Oxford University was over 300 years old when the Aztec Empire was founded!</a:t>
            </a:r>
          </a:p>
          <a:p>
            <a:r>
              <a:rPr lang="pt-PT" dirty="0"/>
              <a:t>What are “Crakpot”, “Halfenaked”, “Swetinbedde”, and “Gyldenbollockes”?</a:t>
            </a:r>
          </a:p>
          <a:p>
            <a:pPr lvl="1"/>
            <a:r>
              <a:rPr lang="pt-PT" dirty="0"/>
              <a:t>Medieval English Surnames</a:t>
            </a:r>
          </a:p>
          <a:p>
            <a:r>
              <a:rPr lang="pt-PT" dirty="0"/>
              <a:t>What does the word Lewstery mean?</a:t>
            </a:r>
          </a:p>
          <a:p>
            <a:pPr lvl="1"/>
            <a:r>
              <a:rPr lang="pt-PT" dirty="0"/>
              <a:t>To bustle about like a lusty wench</a:t>
            </a:r>
          </a:p>
          <a:p>
            <a:r>
              <a:rPr lang="pt-PT" dirty="0"/>
              <a:t>If you move the letters YES back ten places in the alphabet , what word do you get?</a:t>
            </a:r>
          </a:p>
          <a:p>
            <a:pPr lvl="1"/>
            <a:r>
              <a:rPr lang="pt-PT" dirty="0"/>
              <a:t>Oui</a:t>
            </a:r>
          </a:p>
          <a:p>
            <a:r>
              <a:rPr lang="pt-PT" dirty="0"/>
              <a:t>What is the most common job of the wife of a millionaire?</a:t>
            </a:r>
          </a:p>
          <a:p>
            <a:pPr lvl="1"/>
            <a:r>
              <a:rPr lang="pt-PT" dirty="0"/>
              <a:t>A Teacher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9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F7F2A-58FB-454E-8E58-11194D03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5A5A5-9AB6-4035-90FE-3466CE3E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/>
          <a:lstStyle/>
          <a:p>
            <a:r>
              <a:rPr lang="en-US" dirty="0"/>
              <a:t>IN THIS PRESENTATION THERE ARE MANY REFERENCES TO “THE CUSTOMER” – WHO IS THE CUSTOMER?</a:t>
            </a:r>
          </a:p>
          <a:p>
            <a:r>
              <a:rPr lang="en-US" dirty="0"/>
              <a:t>IT IS YOU, IT IS ME, IT IS YOUR COLLEAGUES, IT IS YOUR FAMILY, IT IS YOUR STUDENTS</a:t>
            </a:r>
          </a:p>
          <a:p>
            <a:r>
              <a:rPr lang="en-US" dirty="0"/>
              <a:t>THIS IS NOT A DIRTY SALES THING – THIS IS A HUMAN THING.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83BF6F-9B58-49DC-B061-0F9AE7B2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4" y="2834791"/>
            <a:ext cx="2258566" cy="1907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43435E-AAA6-46AE-B910-4E210579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432" y="2823332"/>
            <a:ext cx="2261812" cy="1908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C73DA2-359D-4602-8F55-A1A06A87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44" y="2844971"/>
            <a:ext cx="226181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6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53BCE-C3CA-4E5E-A636-3F297B23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3319CEF-39E7-4B06-91C9-AD70DC041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678" y="915566"/>
            <a:ext cx="4882644" cy="38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21EC0-011B-4A69-8C32-DE295F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5293343-D384-40C2-8FF6-099BA1B3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51470"/>
            <a:ext cx="4032448" cy="46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30119-77E6-4DF3-BBA7-8D9C75E4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Yorkshire Puddings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1F5E6E-937C-4AA8-B9C9-0560C9BD6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600" dirty="0"/>
              <a:t>140g plain flour (this is about 200ml/7fl oz)</a:t>
            </a:r>
          </a:p>
          <a:p>
            <a:r>
              <a:rPr lang="en-US" sz="1600" dirty="0"/>
              <a:t>4 eggs</a:t>
            </a:r>
          </a:p>
          <a:p>
            <a:r>
              <a:rPr lang="en-US" sz="1600" dirty="0"/>
              <a:t>200ml milk</a:t>
            </a:r>
          </a:p>
          <a:p>
            <a:r>
              <a:rPr lang="en-US" sz="1600" dirty="0"/>
              <a:t>sunflower oil for cooking</a:t>
            </a:r>
          </a:p>
          <a:p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latin typeface="Helvetica Neue"/>
              </a:rPr>
              <a:t>Heat oven to 230C/fan 210C/gas 8. Drizzle a little sunflower oil evenly into 2 x 4-hole Yorkshire pudding tins or a 12-hole non-stick muffin tin and place in the oven to heat through.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latin typeface="Helvetica Neue"/>
              </a:rPr>
              <a:t>To make the batter, tip 140g plain flour into a bowl and </a:t>
            </a:r>
            <a:r>
              <a:rPr lang="en-US" dirty="0">
                <a:solidFill>
                  <a:schemeClr val="tx1"/>
                </a:solidFill>
                <a:latin typeface="Helvetica Neue"/>
              </a:rPr>
              <a:t>beat</a:t>
            </a:r>
            <a:r>
              <a:rPr lang="en-US" dirty="0">
                <a:solidFill>
                  <a:srgbClr val="447D75"/>
                </a:solidFill>
                <a:latin typeface="Helvetica Neue"/>
              </a:rPr>
              <a:t> 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in four eggs until smooth. Gradually add 200ml milk and carry on beating until the mix is completely lump-free. Season with salt and pepper. Pour the batter into a jug, then remove the hot tins from the oven. Carefully and evenly pour the batter into the holes. Place the tins back in the oven and leave undisturbed for 20-25 mins until the puddings have puffed up and browned. Serve immediately. You can now cool them and freeze for up to 1 month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765C5A-F6CC-4E3C-8568-186D25A6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50917"/>
            <a:ext cx="1655523" cy="18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4DA1C-6F1D-47DF-B69D-B8E85B78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Linking, Supporting and Developing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A826BC8-129B-4630-92C2-1262C6072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267" y="1086099"/>
            <a:ext cx="5655871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978</Words>
  <Application>Microsoft Office PowerPoint</Application>
  <PresentationFormat>On-screen Show (16:9)</PresentationFormat>
  <Paragraphs>98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Linking, Supporting and Developing:  L.S.D to T.L.C</vt:lpstr>
      <vt:lpstr>PowerPoint Presentation</vt:lpstr>
      <vt:lpstr>Competition Time</vt:lpstr>
      <vt:lpstr>Answers!</vt:lpstr>
      <vt:lpstr>Linking, Supporting and Developing</vt:lpstr>
      <vt:lpstr>Linking, Supporting and Developing</vt:lpstr>
      <vt:lpstr>PowerPoint Presentation</vt:lpstr>
      <vt:lpstr> Yorkshire Puddings</vt:lpstr>
      <vt:lpstr>Linking, Supporting and Developing</vt:lpstr>
      <vt:lpstr>Linking,  Supporting, and Developing</vt:lpstr>
      <vt:lpstr>Linking, Supporting and Developing</vt:lpstr>
      <vt:lpstr>Linking, Supporting and Developing</vt:lpstr>
      <vt:lpstr>PowerPoint Presentation</vt:lpstr>
      <vt:lpstr>Linking, Supporting and Developing</vt:lpstr>
      <vt:lpstr>Linking, Supporting and Developing</vt:lpstr>
      <vt:lpstr>Linking, Supporting and Developing</vt:lpstr>
      <vt:lpstr>PowerPoint Presentation</vt:lpstr>
      <vt:lpstr>Linking, Supporting and Developing</vt:lpstr>
      <vt:lpstr>Linking, Supporting and Developing</vt:lpstr>
      <vt:lpstr>Linking, Supporting and Developing</vt:lpstr>
      <vt:lpstr>Linking, Supporting and Developing</vt:lpstr>
      <vt:lpstr>Linking, Supporting and Developing</vt:lpstr>
      <vt:lpstr>Linking, Supporting and Developing</vt:lpstr>
      <vt:lpstr>Linking, Supporting and Developing</vt:lpstr>
      <vt:lpstr>Linking, Supporting and Developing</vt:lpstr>
      <vt:lpstr>PowerPoint Presentation</vt:lpstr>
      <vt:lpstr>Linking, Supporting and Developing</vt:lpstr>
      <vt:lpstr>Linking, Supporting and Developing</vt:lpstr>
      <vt:lpstr>Linking, Developing and Supporting</vt:lpstr>
      <vt:lpstr>Linking, Developing and Supporting</vt:lpstr>
    </vt:vector>
  </TitlesOfParts>
  <Company>Wall Street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jfigueiredo</dc:creator>
  <cp:lastModifiedBy>APPI_PR</cp:lastModifiedBy>
  <cp:revision>69</cp:revision>
  <cp:lastPrinted>2018-11-15T10:10:59Z</cp:lastPrinted>
  <dcterms:created xsi:type="dcterms:W3CDTF">2013-05-20T10:26:55Z</dcterms:created>
  <dcterms:modified xsi:type="dcterms:W3CDTF">2018-11-20T11:48:28Z</dcterms:modified>
</cp:coreProperties>
</file>